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0"/>
  </p:notesMasterIdLst>
  <p:handoutMasterIdLst>
    <p:handoutMasterId r:id="rId41"/>
  </p:handoutMasterIdLst>
  <p:sldIdLst>
    <p:sldId id="256" r:id="rId5"/>
    <p:sldId id="337" r:id="rId6"/>
    <p:sldId id="324" r:id="rId7"/>
    <p:sldId id="323" r:id="rId8"/>
    <p:sldId id="325" r:id="rId9"/>
    <p:sldId id="309" r:id="rId10"/>
    <p:sldId id="300" r:id="rId11"/>
    <p:sldId id="310" r:id="rId12"/>
    <p:sldId id="318" r:id="rId13"/>
    <p:sldId id="305" r:id="rId14"/>
    <p:sldId id="320" r:id="rId15"/>
    <p:sldId id="326" r:id="rId16"/>
    <p:sldId id="327" r:id="rId17"/>
    <p:sldId id="314" r:id="rId18"/>
    <p:sldId id="335" r:id="rId19"/>
    <p:sldId id="315" r:id="rId20"/>
    <p:sldId id="321" r:id="rId21"/>
    <p:sldId id="334" r:id="rId22"/>
    <p:sldId id="338" r:id="rId23"/>
    <p:sldId id="316" r:id="rId24"/>
    <p:sldId id="330" r:id="rId25"/>
    <p:sldId id="282" r:id="rId26"/>
    <p:sldId id="328" r:id="rId27"/>
    <p:sldId id="339" r:id="rId28"/>
    <p:sldId id="342" r:id="rId29"/>
    <p:sldId id="307" r:id="rId30"/>
    <p:sldId id="340" r:id="rId31"/>
    <p:sldId id="341" r:id="rId32"/>
    <p:sldId id="344" r:id="rId33"/>
    <p:sldId id="343" r:id="rId34"/>
    <p:sldId id="329" r:id="rId35"/>
    <p:sldId id="332" r:id="rId36"/>
    <p:sldId id="275" r:id="rId37"/>
    <p:sldId id="336" r:id="rId38"/>
    <p:sldId id="2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88" autoAdjust="0"/>
  </p:normalViewPr>
  <p:slideViewPr>
    <p:cSldViewPr snapToGrid="0">
      <p:cViewPr varScale="1">
        <p:scale>
          <a:sx n="67" d="100"/>
          <a:sy n="67" d="100"/>
        </p:scale>
        <p:origin x="644" y="5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5/23/2023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5/23/2023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aleway" pitchFamily="2" charset="0"/>
              </a:rPr>
              <a:t>fabricate images and videos to the point where you won’t be able to tell what’s real and what’s not.</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33</a:t>
            </a:fld>
            <a:endParaRPr lang="en-US" dirty="0"/>
          </a:p>
        </p:txBody>
      </p:sp>
    </p:spTree>
    <p:extLst>
      <p:ext uri="{BB962C8B-B14F-4D97-AF65-F5344CB8AC3E}">
        <p14:creationId xmlns:p14="http://schemas.microsoft.com/office/powerpoint/2010/main" val="1924499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like entropy: It is difficult to grasp, weighs nothing, and obeys the Second Law of Thermodynamics; i.e., it always increases.</a:t>
            </a:r>
          </a:p>
          <a:p>
            <a:r>
              <a:rPr lang="en-US" dirty="0"/>
              <a:t>Norman Augustine</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34</a:t>
            </a:fld>
            <a:endParaRPr lang="en-US" dirty="0"/>
          </a:p>
        </p:txBody>
      </p:sp>
    </p:spTree>
    <p:extLst>
      <p:ext uri="{BB962C8B-B14F-4D97-AF65-F5344CB8AC3E}">
        <p14:creationId xmlns:p14="http://schemas.microsoft.com/office/powerpoint/2010/main" val="231039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mobile.twitter.com/svpino/status/1639235649705492480" TargetMode="External"/><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a:bodyPr>
          <a:lstStyle/>
          <a:p>
            <a:pPr algn="ctr"/>
            <a:r>
              <a:rPr lang="en-US" i="0" dirty="0">
                <a:solidFill>
                  <a:srgbClr val="6F7287"/>
                </a:solidFill>
                <a:effectLst/>
                <a:latin typeface="Neue Plak"/>
              </a:rPr>
              <a:t>Power of Visual communication and storytelling in Software Engineering</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338554"/>
          </a:xfrm>
          <a:prstGeom prst="rect">
            <a:avLst/>
          </a:prstGeom>
          <a:noFill/>
        </p:spPr>
        <p:txBody>
          <a:bodyPr wrap="square" rtlCol="0">
            <a:spAutoFit/>
          </a:bodyPr>
          <a:lstStyle/>
          <a:p>
            <a:r>
              <a:rPr lang="en-CA" sz="16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9541564" y="6271591"/>
            <a:ext cx="2524539" cy="338554"/>
          </a:xfrm>
          <a:prstGeom prst="rect">
            <a:avLst/>
          </a:prstGeom>
          <a:noFill/>
        </p:spPr>
        <p:txBody>
          <a:bodyPr wrap="square" rtlCol="0">
            <a:spAutoFit/>
          </a:bodyPr>
          <a:lstStyle/>
          <a:p>
            <a:r>
              <a:rPr lang="en-CA" sz="1600" dirty="0"/>
              <a:t>Source :</a:t>
            </a:r>
            <a:r>
              <a:rPr lang="en-CA" sz="1600" i="0" u="none" strike="noStrike" dirty="0">
                <a:effectLst/>
                <a:latin typeface="-apple-system"/>
                <a:hlinkClick r:id="rId3"/>
              </a:rPr>
              <a:t>Wassim </a:t>
            </a:r>
            <a:r>
              <a:rPr lang="en-CA" sz="1600" i="0" u="none" strike="noStrike" dirty="0" err="1">
                <a:effectLst/>
                <a:latin typeface="-apple-system"/>
                <a:hlinkClick r:id="rId3"/>
              </a:rPr>
              <a:t>Chegham</a:t>
            </a:r>
            <a:endParaRPr lang="en-CA" sz="16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51198" cy="66116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9541564" y="2161499"/>
            <a:ext cx="2166732" cy="422676"/>
          </a:xfrm>
        </p:spPr>
        <p:txBody>
          <a:bodyPr/>
          <a:lstStyle/>
          <a:p>
            <a:r>
              <a:rPr lang="en-CA" sz="2400" dirty="0"/>
              <a:t>ELI5</a:t>
            </a:r>
          </a:p>
        </p:txBody>
      </p:sp>
    </p:spTree>
    <p:extLst>
      <p:ext uri="{BB962C8B-B14F-4D97-AF65-F5344CB8AC3E}">
        <p14:creationId xmlns:p14="http://schemas.microsoft.com/office/powerpoint/2010/main" val="65037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32" y="1806080"/>
            <a:ext cx="6859479" cy="4408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6995604" y="2032987"/>
            <a:ext cx="4330438" cy="4247317"/>
          </a:xfrm>
          <a:prstGeom prst="rect">
            <a:avLst/>
          </a:prstGeom>
          <a:noFill/>
        </p:spPr>
        <p:txBody>
          <a:bodyPr wrap="square" rtlCol="0">
            <a:spAutoFit/>
          </a:bodyPr>
          <a:lstStyle/>
          <a:p>
            <a:r>
              <a:rPr lang="en-US" sz="2800" b="1" dirty="0"/>
              <a:t>Goal</a:t>
            </a:r>
            <a:r>
              <a:rPr lang="en-US" sz="2800" dirty="0"/>
              <a:t> </a:t>
            </a:r>
          </a:p>
          <a:p>
            <a:endParaRPr lang="en-US" sz="2800" dirty="0"/>
          </a:p>
          <a:p>
            <a:r>
              <a:rPr lang="en-US" sz="2800" dirty="0"/>
              <a:t>Determine the species of a penguin</a:t>
            </a:r>
          </a:p>
          <a:p>
            <a:r>
              <a:rPr lang="en-US" sz="2800" dirty="0"/>
              <a:t>Parameters :</a:t>
            </a:r>
          </a:p>
          <a:p>
            <a:r>
              <a:rPr lang="en-US" sz="2800" dirty="0"/>
              <a:t>• Culmen length </a:t>
            </a:r>
          </a:p>
          <a:p>
            <a:r>
              <a:rPr lang="en-US" sz="2800" dirty="0"/>
              <a:t>• Culmen depth </a:t>
            </a:r>
          </a:p>
          <a:p>
            <a:r>
              <a:rPr lang="en-US" sz="2800" dirty="0"/>
              <a:t>• Flipper length </a:t>
            </a:r>
          </a:p>
          <a:p>
            <a:r>
              <a:rPr lang="en-US" sz="2800" dirty="0"/>
              <a:t>• Body mass</a:t>
            </a:r>
          </a:p>
          <a:p>
            <a:endParaRPr lang="en-CA" dirty="0"/>
          </a:p>
        </p:txBody>
      </p:sp>
      <p:sp>
        <p:nvSpPr>
          <p:cNvPr id="5" name="TextBox 4">
            <a:extLst>
              <a:ext uri="{FF2B5EF4-FFF2-40B4-BE49-F238E27FC236}">
                <a16:creationId xmlns:a16="http://schemas.microsoft.com/office/drawing/2014/main" id="{22ADA209-240B-14B9-9F22-99263E3D505E}"/>
              </a:ext>
            </a:extLst>
          </p:cNvPr>
          <p:cNvSpPr txBox="1"/>
          <p:nvPr/>
        </p:nvSpPr>
        <p:spPr>
          <a:xfrm>
            <a:off x="8993081" y="6489577"/>
            <a:ext cx="2485745" cy="369332"/>
          </a:xfrm>
          <a:prstGeom prst="rect">
            <a:avLst/>
          </a:prstGeom>
          <a:noFill/>
        </p:spPr>
        <p:txBody>
          <a:bodyPr wrap="square" rtlCol="0">
            <a:spAutoFit/>
          </a:bodyPr>
          <a:lstStyle/>
          <a:p>
            <a:r>
              <a:rPr lang="en-CA" dirty="0"/>
              <a:t>Source : </a:t>
            </a:r>
            <a:r>
              <a:rPr lang="en-CA" dirty="0">
                <a:hlinkClick r:id="rId3"/>
              </a:rPr>
              <a:t>Twitter</a:t>
            </a:r>
            <a:r>
              <a:rPr lang="en-CA"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791" y="3906174"/>
            <a:ext cx="1713785" cy="149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Not this!</a:t>
            </a:r>
          </a:p>
        </p:txBody>
      </p:sp>
    </p:spTree>
    <p:extLst>
      <p:ext uri="{BB962C8B-B14F-4D97-AF65-F5344CB8AC3E}">
        <p14:creationId xmlns:p14="http://schemas.microsoft.com/office/powerpoint/2010/main" val="68499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a:xfrm>
            <a:off x="458724" y="457200"/>
            <a:ext cx="11274552" cy="6122504"/>
          </a:xfrm>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6807088" y="3954802"/>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909658-60AF-A300-72AA-0F48EC7F3B17}"/>
              </a:ext>
            </a:extLst>
          </p:cNvPr>
          <p:cNvPicPr>
            <a:picLocks noChangeAspect="1"/>
          </p:cNvPicPr>
          <p:nvPr/>
        </p:nvPicPr>
        <p:blipFill>
          <a:blip r:embed="rId2"/>
          <a:stretch>
            <a:fillRect/>
          </a:stretch>
        </p:blipFill>
        <p:spPr>
          <a:xfrm>
            <a:off x="3724275" y="2424112"/>
            <a:ext cx="4743450" cy="2009775"/>
          </a:xfrm>
          <a:prstGeom prst="rect">
            <a:avLst/>
          </a:prstGeom>
        </p:spPr>
      </p:pic>
      <p:pic>
        <p:nvPicPr>
          <p:cNvPr id="9" name="Picture Placeholder 8">
            <a:extLst>
              <a:ext uri="{FF2B5EF4-FFF2-40B4-BE49-F238E27FC236}">
                <a16:creationId xmlns:a16="http://schemas.microsoft.com/office/drawing/2014/main" id="{FF68266C-4912-063F-3BC5-9BA2D51C89AC}"/>
              </a:ext>
            </a:extLst>
          </p:cNvPr>
          <p:cNvPicPr>
            <a:picLocks noGrp="1" noChangeAspect="1"/>
          </p:cNvPicPr>
          <p:nvPr>
            <p:ph type="pic" sz="quarter" idx="13"/>
          </p:nvPr>
        </p:nvPicPr>
        <p:blipFill>
          <a:blip r:embed="rId2"/>
          <a:srcRect l="9815" r="9815"/>
          <a:stretch>
            <a:fillRect/>
          </a:stretch>
        </p:blipFill>
        <p:spPr/>
      </p:pic>
    </p:spTree>
    <p:extLst>
      <p:ext uri="{BB962C8B-B14F-4D97-AF65-F5344CB8AC3E}">
        <p14:creationId xmlns:p14="http://schemas.microsoft.com/office/powerpoint/2010/main" val="359273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3228015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4724400" y="0"/>
            <a:ext cx="2743200" cy="68580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pic>
        <p:nvPicPr>
          <p:cNvPr id="3" name="Picture 2">
            <a:extLst>
              <a:ext uri="{FF2B5EF4-FFF2-40B4-BE49-F238E27FC236}">
                <a16:creationId xmlns:a16="http://schemas.microsoft.com/office/drawing/2014/main" id="{2492B06C-C4EE-B192-4044-626952673322}"/>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690315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26</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27</a:t>
            </a:fld>
            <a:endParaRPr lang="en-US" dirty="0"/>
          </a:p>
        </p:txBody>
      </p:sp>
      <p:sp>
        <p:nvSpPr>
          <p:cNvPr id="17" name="Text Placeholder 16">
            <a:extLst>
              <a:ext uri="{FF2B5EF4-FFF2-40B4-BE49-F238E27FC236}">
                <a16:creationId xmlns:a16="http://schemas.microsoft.com/office/drawing/2014/main" id="{6EA2C149-C738-7361-2657-9AC560815F0F}"/>
              </a:ext>
            </a:extLst>
          </p:cNvPr>
          <p:cNvSpPr>
            <a:spLocks noGrp="1"/>
          </p:cNvSpPr>
          <p:nvPr>
            <p:ph type="body" sz="quarter" idx="15"/>
          </p:nvPr>
        </p:nvSpPr>
        <p:spPr>
          <a:xfrm>
            <a:off x="1212433" y="2286000"/>
            <a:ext cx="10141367" cy="2465883"/>
          </a:xfrm>
        </p:spPr>
        <p:txBody>
          <a:bodyPr/>
          <a:lstStyle/>
          <a:p>
            <a:r>
              <a:rPr lang="en-US" dirty="0"/>
              <a:t>Software is like entropy: It is difficult to grasp, weighs nothing, and obeys the Second Law of Thermodynamics; i.e., it always increases.</a:t>
            </a:r>
          </a:p>
          <a:p>
            <a:r>
              <a:rPr lang="en-US" dirty="0"/>
              <a:t>Norman Augustine</a:t>
            </a:r>
            <a:endParaRPr lang="en-CA" dirty="0"/>
          </a:p>
        </p:txBody>
      </p:sp>
    </p:spTree>
    <p:extLst>
      <p:ext uri="{BB962C8B-B14F-4D97-AF65-F5344CB8AC3E}">
        <p14:creationId xmlns:p14="http://schemas.microsoft.com/office/powerpoint/2010/main" val="3533398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2644255" y="545443"/>
            <a:ext cx="4560339" cy="5767114"/>
          </a:xfrm>
          <a:prstGeom prst="rect">
            <a:avLst/>
          </a:prstGeom>
        </p:spPr>
      </p:pic>
    </p:spTree>
    <p:extLst>
      <p:ext uri="{BB962C8B-B14F-4D97-AF65-F5344CB8AC3E}">
        <p14:creationId xmlns:p14="http://schemas.microsoft.com/office/powerpoint/2010/main" val="646854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AFE799-67BE-12B3-AC2C-806504D2322F}"/>
              </a:ext>
            </a:extLst>
          </p:cNvPr>
          <p:cNvPicPr>
            <a:picLocks noChangeAspect="1"/>
          </p:cNvPicPr>
          <p:nvPr/>
        </p:nvPicPr>
        <p:blipFill>
          <a:blip r:embed="rId2"/>
          <a:stretch>
            <a:fillRect/>
          </a:stretch>
        </p:blipFill>
        <p:spPr>
          <a:xfrm>
            <a:off x="2153920" y="935990"/>
            <a:ext cx="5242560" cy="4457700"/>
          </a:xfrm>
          <a:prstGeom prst="rect">
            <a:avLst/>
          </a:prstGeom>
        </p:spPr>
      </p:pic>
    </p:spTree>
    <p:extLst>
      <p:ext uri="{BB962C8B-B14F-4D97-AF65-F5344CB8AC3E}">
        <p14:creationId xmlns:p14="http://schemas.microsoft.com/office/powerpoint/2010/main" val="1525842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23902-047C-7830-005E-D9603682DA5E}"/>
              </a:ext>
            </a:extLst>
          </p:cNvPr>
          <p:cNvPicPr>
            <a:picLocks noChangeAspect="1"/>
          </p:cNvPicPr>
          <p:nvPr/>
        </p:nvPicPr>
        <p:blipFill>
          <a:blip r:embed="rId2"/>
          <a:stretch>
            <a:fillRect/>
          </a:stretch>
        </p:blipFill>
        <p:spPr>
          <a:xfrm>
            <a:off x="2593340" y="2185670"/>
            <a:ext cx="5196840" cy="2689860"/>
          </a:xfrm>
          <a:prstGeom prst="rect">
            <a:avLst/>
          </a:prstGeom>
        </p:spPr>
      </p:pic>
    </p:spTree>
    <p:extLst>
      <p:ext uri="{BB962C8B-B14F-4D97-AF65-F5344CB8AC3E}">
        <p14:creationId xmlns:p14="http://schemas.microsoft.com/office/powerpoint/2010/main" val="994417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 (Optional)</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31</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406095"/>
            <a:ext cx="10700904" cy="4415585"/>
          </a:xfrm>
        </p:spPr>
        <p:txBody>
          <a:bodyPr/>
          <a:lstStyle/>
          <a:p>
            <a:pPr algn="l"/>
            <a:r>
              <a:rPr lang="en-US" sz="1800" dirty="0"/>
              <a:t>Think of shipping containers on a boat.</a:t>
            </a:r>
          </a:p>
          <a:p>
            <a:pPr algn="l"/>
            <a:r>
              <a:rPr lang="en-US" sz="1800" dirty="0"/>
              <a:t>A shipping container is like a Docker container.</a:t>
            </a:r>
          </a:p>
          <a:p>
            <a:pPr algn="l"/>
            <a:r>
              <a:rPr lang="en-US" sz="1800" dirty="0"/>
              <a:t>A port is a facility that will load/unload, manage, move, inventory, and handle shipping and movement logistics. This is Kubernetes.</a:t>
            </a:r>
          </a:p>
          <a:p>
            <a:pPr algn="l"/>
            <a:r>
              <a:rPr lang="en-US" sz="1800" dirty="0"/>
              <a:t>Containers are horses and Kubernetes is the Ranch managing those horses.</a:t>
            </a:r>
          </a:p>
          <a:p>
            <a:pPr algn="l"/>
            <a:r>
              <a:rPr lang="en-US" sz="1800" dirty="0"/>
              <a:t>You decide how many horses in the ranch and the Ranch Manager will make sure to keep that many</a:t>
            </a:r>
          </a:p>
          <a:p>
            <a:pPr algn="l"/>
            <a:r>
              <a:rPr lang="en-US" sz="1800" dirty="0"/>
              <a:t>horses there at all times. They can also bring other horses from other ranches if one dies to make sure they always have exact amount of horses you specified</a:t>
            </a:r>
          </a:p>
          <a:p>
            <a:pPr algn="l"/>
            <a:endParaRPr lang="en-US" sz="1800" dirty="0"/>
          </a:p>
          <a:p>
            <a:pPr algn="l"/>
            <a:r>
              <a:rPr lang="en-US" sz="1800" dirty="0"/>
              <a:t>Kubernetes automates a lot of the cloud set and forget stuff. How do you have redundancy’s. Tell </a:t>
            </a:r>
            <a:r>
              <a:rPr lang="en-US" sz="1800" dirty="0" err="1"/>
              <a:t>kubernetes</a:t>
            </a:r>
            <a:r>
              <a:rPr lang="en-US" sz="1800" dirty="0"/>
              <a:t> I want 3 of these boom you have three. What’s underneath? Maybe docker. Instead of you doing the scripting docker does it.</a:t>
            </a:r>
            <a:endParaRPr lang="en-CA" sz="1800" dirty="0"/>
          </a:p>
        </p:txBody>
      </p:sp>
      <p:pic>
        <p:nvPicPr>
          <p:cNvPr id="2050" name="Picture 2" descr="Docker vs Kubernetes - Complete Comparison | Cloudify">
            <a:extLst>
              <a:ext uri="{FF2B5EF4-FFF2-40B4-BE49-F238E27FC236}">
                <a16:creationId xmlns:a16="http://schemas.microsoft.com/office/drawing/2014/main" id="{3FD1F57B-B653-32C7-8DB4-30DB3ED2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80" y="1537474"/>
            <a:ext cx="2139849" cy="107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65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32</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657253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33</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68800" y="1062164"/>
            <a:ext cx="6985000" cy="1325563"/>
          </a:xfrm>
        </p:spPr>
        <p:txBody>
          <a:bodyPr>
            <a:normAutofit fontScale="90000"/>
          </a:bodyPr>
          <a:lstStyle/>
          <a:p>
            <a:r>
              <a:rPr lang="en-US" dirty="0"/>
              <a:t>Deepfakes, Generative AI, and synthetic data – Word of Caution</a:t>
            </a:r>
            <a:br>
              <a:rPr lang="en-US" dirty="0"/>
            </a:b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4500880" y="2555875"/>
            <a:ext cx="6829108" cy="3159125"/>
          </a:xfrm>
        </p:spPr>
        <p:txBody>
          <a:bodyPr vert="horz" lIns="91440" tIns="45720" rIns="91440" bIns="45720" rtlCol="0" anchor="t">
            <a:normAutofit/>
          </a:bodyPr>
          <a:lstStyle/>
          <a:p>
            <a:pPr marL="285750" indent="-285750">
              <a:buFont typeface="Arial" panose="020B0604020202020204" pitchFamily="34" charset="0"/>
              <a:buChar char="•"/>
            </a:pPr>
            <a:r>
              <a:rPr lang="en-US" dirty="0"/>
              <a:t>Double Edged sword</a:t>
            </a:r>
          </a:p>
          <a:p>
            <a:pPr marL="285750" indent="-285750">
              <a:buFont typeface="Arial" panose="020B0604020202020204" pitchFamily="34" charset="0"/>
              <a:buChar char="•"/>
            </a:pPr>
            <a:r>
              <a:rPr lang="en-US" dirty="0"/>
              <a:t>Deepfakes are often weaponized against women. The majority of deepfakes on the internet are pornographic, in which female celebrities' faces are infused into these videos.</a:t>
            </a:r>
          </a:p>
          <a:p>
            <a:pPr marL="285750" indent="-285750">
              <a:buFont typeface="Arial" panose="020B0604020202020204" pitchFamily="34" charset="0"/>
              <a:buChar char="•"/>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34</a:t>
            </a:fld>
            <a:endParaRPr lang="en-US" dirty="0"/>
          </a:p>
        </p:txBody>
      </p:sp>
      <p:pic>
        <p:nvPicPr>
          <p:cNvPr id="1026" name="Picture 2" descr="12 Best Deepfake Apps and Websites You Can Try in 2023 | Beebom">
            <a:extLst>
              <a:ext uri="{FF2B5EF4-FFF2-40B4-BE49-F238E27FC236}">
                <a16:creationId xmlns:a16="http://schemas.microsoft.com/office/drawing/2014/main" id="{6B7206DF-0AA9-379D-78A9-894943ED0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3" y="168433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32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 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29912" y="136525"/>
            <a:ext cx="10376450" cy="1100913"/>
          </a:xfrm>
        </p:spPr>
        <p:txBody>
          <a:bodyPr>
            <a:normAutofit/>
          </a:bodyPr>
          <a:lstStyle/>
          <a:p>
            <a:pPr algn="ctr"/>
            <a:r>
              <a:rPr lang="en-US" dirty="0"/>
              <a:t>Working Memory – Information Processing</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681" y="3171066"/>
            <a:ext cx="3180080" cy="24725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411" y="1214347"/>
            <a:ext cx="31242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Create A Minimum Viable Product - StoriesOnBoard Blog">
            <a:extLst>
              <a:ext uri="{FF2B5EF4-FFF2-40B4-BE49-F238E27FC236}">
                <a16:creationId xmlns:a16="http://schemas.microsoft.com/office/drawing/2014/main" id="{6A727128-7BF1-1CAF-BF67-383F9A042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64549"/>
            <a:ext cx="12192000" cy="410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9</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270240" y="6431189"/>
            <a:ext cx="3383279" cy="215444"/>
          </a:xfrm>
          <a:prstGeom prst="rect">
            <a:avLst/>
          </a:prstGeom>
          <a:noFill/>
        </p:spPr>
        <p:txBody>
          <a:bodyPr wrap="square" rtlCol="0">
            <a:spAutoFit/>
          </a:bodyPr>
          <a:lstStyle/>
          <a:p>
            <a:r>
              <a:rPr lang="en-CA" sz="800" b="1" dirty="0"/>
              <a:t>Source : Drawify</a:t>
            </a:r>
          </a:p>
        </p:txBody>
      </p:sp>
    </p:spTree>
    <p:extLst>
      <p:ext uri="{BB962C8B-B14F-4D97-AF65-F5344CB8AC3E}">
        <p14:creationId xmlns:p14="http://schemas.microsoft.com/office/powerpoint/2010/main" val="1672233668"/>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E6AE0A-D4B0-4A5B-9359-3C20E0AE6F61}">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71af3243-3dd4-4a8d-8c0d-dd76da1f02a5"/>
    <ds:schemaRef ds:uri="16c05727-aa75-4e4a-9b5f-8a80a1165891"/>
    <ds:schemaRef ds:uri="http://www.w3.org/XML/1998/namespace"/>
  </ds:schemaRefs>
</ds:datastoreItem>
</file>

<file path=customXml/itemProps3.xml><?xml version="1.0" encoding="utf-8"?>
<ds:datastoreItem xmlns:ds="http://schemas.openxmlformats.org/officeDocument/2006/customXml" ds:itemID="{E0C88140-B977-44ED-8877-83D5BCE763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3334</TotalTime>
  <Words>1153</Words>
  <Application>Microsoft Office PowerPoint</Application>
  <PresentationFormat>Widescreen</PresentationFormat>
  <Paragraphs>158</Paragraphs>
  <Slides>35</Slides>
  <Notes>8</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-apple-system</vt:lpstr>
      <vt:lpstr>Arial</vt:lpstr>
      <vt:lpstr>Bodoni MT</vt:lpstr>
      <vt:lpstr>Calibri</vt:lpstr>
      <vt:lpstr>Google Sans</vt:lpstr>
      <vt:lpstr>Neue Plak</vt:lpstr>
      <vt:lpstr>proxima-nova</vt:lpstr>
      <vt:lpstr>Raleway</vt:lpstr>
      <vt:lpstr>Source Sans Pro Light</vt:lpstr>
      <vt:lpstr>Times New Roman</vt:lpstr>
      <vt:lpstr>Office Theme</vt:lpstr>
      <vt:lpstr>Power of Visual communication and storytelling in Software Engineering</vt:lpstr>
      <vt:lpstr>Disclaimer</vt:lpstr>
      <vt:lpstr>Dunning-Kruger effect</vt:lpstr>
      <vt:lpstr>Not an expert!</vt:lpstr>
      <vt:lpstr>Working Memory – Information Processing</vt:lpstr>
      <vt:lpstr>George Miller’s Magical Number of Immediate Memory </vt:lpstr>
      <vt:lpstr>Definition</vt:lpstr>
      <vt:lpstr>Perfect MVP</vt:lpstr>
      <vt:lpstr>Definition</vt:lpstr>
      <vt:lpstr>Examples</vt:lpstr>
      <vt:lpstr>Privacy</vt:lpstr>
      <vt:lpstr>ELI5</vt:lpstr>
      <vt:lpstr>API</vt:lpstr>
      <vt:lpstr>Penguin Dataset</vt:lpstr>
      <vt:lpstr>Not this!</vt:lpstr>
      <vt:lpstr>Colors?</vt:lpstr>
      <vt:lpstr>PowerPoint Presentation</vt:lpstr>
      <vt:lpstr>Manual Of Me</vt:lpstr>
      <vt:lpstr>PowerPoint Presentation</vt:lpstr>
      <vt:lpstr>PowerPoint Presentation</vt:lpstr>
      <vt:lpstr>PowerPoint Presentation</vt:lpstr>
      <vt:lpstr>Meet the team</vt:lpstr>
      <vt:lpstr>Meet the team</vt:lpstr>
      <vt:lpstr>PowerPoint Presentation</vt:lpstr>
      <vt:lpstr>PowerPoint Presentation</vt:lpstr>
      <vt:lpstr>Ideas</vt:lpstr>
      <vt:lpstr>Ideas</vt:lpstr>
      <vt:lpstr>PowerPoint Presentation</vt:lpstr>
      <vt:lpstr>PowerPoint Presentation</vt:lpstr>
      <vt:lpstr>PowerPoint Presentation</vt:lpstr>
      <vt:lpstr>Containerization (Optional)</vt:lpstr>
      <vt:lpstr>What next?</vt:lpstr>
      <vt:lpstr>DEEPFAKE TECHNOLOGY: SEEING IS BELIEVING, OR IS IT?</vt:lpstr>
      <vt:lpstr>Deepfakes, Generative AI, and synthetic data – Word of Caution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69</cp:revision>
  <dcterms:created xsi:type="dcterms:W3CDTF">2023-03-08T18:10:40Z</dcterms:created>
  <dcterms:modified xsi:type="dcterms:W3CDTF">2023-05-24T05:13:19Z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